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62" r:id="rId4"/>
    <p:sldId id="258" r:id="rId5"/>
    <p:sldId id="287" r:id="rId6"/>
    <p:sldId id="259" r:id="rId7"/>
    <p:sldId id="260" r:id="rId8"/>
    <p:sldId id="282" r:id="rId9"/>
    <p:sldId id="283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84" r:id="rId19"/>
    <p:sldId id="279" r:id="rId20"/>
    <p:sldId id="278" r:id="rId21"/>
    <p:sldId id="285" r:id="rId22"/>
    <p:sldId id="280" r:id="rId23"/>
    <p:sldId id="273" r:id="rId24"/>
    <p:sldId id="286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L?hmus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4DF74-676F-456D-9D00-6CF322D2FED4}" v="251" dt="2022-05-02T13:01:03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822" autoAdjust="0"/>
  </p:normalViewPr>
  <p:slideViewPr>
    <p:cSldViewPr snapToObjects="1">
      <p:cViewPr varScale="1">
        <p:scale>
          <a:sx n="99" d="100"/>
          <a:sy n="99" d="100"/>
        </p:scale>
        <p:origin x="1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 Sopp" userId="52ad90c5-5bc7-4452-a452-53bac2b4994f" providerId="ADAL" clId="{372EF8E4-186F-47F8-9952-C87C24C8077C}"/>
    <pc:docChg chg="undo custSel addSld delSld modSld sldOrd">
      <pc:chgData name="Ave Sopp" userId="52ad90c5-5bc7-4452-a452-53bac2b4994f" providerId="ADAL" clId="{372EF8E4-186F-47F8-9952-C87C24C8077C}" dt="2021-09-08T12:12:00.352" v="2798" actId="20577"/>
      <pc:docMkLst>
        <pc:docMk/>
      </pc:docMkLst>
      <pc:sldChg chg="modSp mod">
        <pc:chgData name="Ave Sopp" userId="52ad90c5-5bc7-4452-a452-53bac2b4994f" providerId="ADAL" clId="{372EF8E4-186F-47F8-9952-C87C24C8077C}" dt="2021-08-31T17:33:56.433" v="2770" actId="20577"/>
        <pc:sldMkLst>
          <pc:docMk/>
          <pc:sldMk cId="0" sldId="256"/>
        </pc:sldMkLst>
        <pc:spChg chg="mod">
          <ac:chgData name="Ave Sopp" userId="52ad90c5-5bc7-4452-a452-53bac2b4994f" providerId="ADAL" clId="{372EF8E4-186F-47F8-9952-C87C24C8077C}" dt="2021-08-31T17:33:56.433" v="2770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0T09:16:24.612" v="1299" actId="20577"/>
        <pc:sldMkLst>
          <pc:docMk/>
          <pc:sldMk cId="0" sldId="258"/>
        </pc:sldMkLst>
        <pc:spChg chg="mod">
          <ac:chgData name="Ave Sopp" userId="52ad90c5-5bc7-4452-a452-53bac2b4994f" providerId="ADAL" clId="{372EF8E4-186F-47F8-9952-C87C24C8077C}" dt="2021-08-30T09:16:24.612" v="129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1T13:01:41.213" v="1594" actId="20577"/>
        <pc:sldMkLst>
          <pc:docMk/>
          <pc:sldMk cId="4009369695" sldId="259"/>
        </pc:sldMkLst>
        <pc:spChg chg="mod">
          <ac:chgData name="Ave Sopp" userId="52ad90c5-5bc7-4452-a452-53bac2b4994f" providerId="ADAL" clId="{372EF8E4-186F-47F8-9952-C87C24C8077C}" dt="2021-08-31T13:01:41.213" v="1594" actId="20577"/>
          <ac:spMkLst>
            <pc:docMk/>
            <pc:sldMk cId="4009369695" sldId="259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0T15:13:54.406" v="1556" actId="6549"/>
        <pc:sldMkLst>
          <pc:docMk/>
          <pc:sldMk cId="2125854190" sldId="260"/>
        </pc:sldMkLst>
        <pc:spChg chg="mod">
          <ac:chgData name="Ave Sopp" userId="52ad90c5-5bc7-4452-a452-53bac2b4994f" providerId="ADAL" clId="{372EF8E4-186F-47F8-9952-C87C24C8077C}" dt="2021-08-30T15:13:54.406" v="1556" actId="6549"/>
          <ac:spMkLst>
            <pc:docMk/>
            <pc:sldMk cId="2125854190" sldId="260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0T09:10:58.374" v="1159" actId="6549"/>
        <pc:sldMkLst>
          <pc:docMk/>
          <pc:sldMk cId="2313880508" sldId="262"/>
        </pc:sldMkLst>
        <pc:spChg chg="mod">
          <ac:chgData name="Ave Sopp" userId="52ad90c5-5bc7-4452-a452-53bac2b4994f" providerId="ADAL" clId="{372EF8E4-186F-47F8-9952-C87C24C8077C}" dt="2021-08-30T09:10:58.374" v="1159" actId="6549"/>
          <ac:spMkLst>
            <pc:docMk/>
            <pc:sldMk cId="2313880508" sldId="262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372EF8E4-186F-47F8-9952-C87C24C8077C}" dt="2021-08-31T13:00:27.621" v="1592" actId="207"/>
        <pc:sldMkLst>
          <pc:docMk/>
          <pc:sldMk cId="393397330" sldId="263"/>
        </pc:sldMkLst>
        <pc:spChg chg="mod">
          <ac:chgData name="Ave Sopp" userId="52ad90c5-5bc7-4452-a452-53bac2b4994f" providerId="ADAL" clId="{372EF8E4-186F-47F8-9952-C87C24C8077C}" dt="2021-08-31T13:00:27.621" v="1592" actId="207"/>
          <ac:spMkLst>
            <pc:docMk/>
            <pc:sldMk cId="393397330" sldId="263"/>
            <ac:spMk id="3" creationId="{C75540F2-222F-4789-AD05-4D70CDA4865B}"/>
          </ac:spMkLst>
        </pc:spChg>
      </pc:sldChg>
      <pc:sldChg chg="modSp">
        <pc:chgData name="Ave Sopp" userId="52ad90c5-5bc7-4452-a452-53bac2b4994f" providerId="ADAL" clId="{372EF8E4-186F-47F8-9952-C87C24C8077C}" dt="2021-08-30T15:39:53.596" v="1587" actId="20577"/>
        <pc:sldMkLst>
          <pc:docMk/>
          <pc:sldMk cId="1905766818" sldId="264"/>
        </pc:sldMkLst>
        <pc:spChg chg="mod">
          <ac:chgData name="Ave Sopp" userId="52ad90c5-5bc7-4452-a452-53bac2b4994f" providerId="ADAL" clId="{372EF8E4-186F-47F8-9952-C87C24C8077C}" dt="2021-08-30T15:39:53.596" v="1587" actId="20577"/>
          <ac:spMkLst>
            <pc:docMk/>
            <pc:sldMk cId="1905766818" sldId="264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9-08T12:12:00.352" v="2798" actId="20577"/>
        <pc:sldMkLst>
          <pc:docMk/>
          <pc:sldMk cId="3409815787" sldId="267"/>
        </pc:sldMkLst>
        <pc:spChg chg="mod">
          <ac:chgData name="Ave Sopp" userId="52ad90c5-5bc7-4452-a452-53bac2b4994f" providerId="ADAL" clId="{372EF8E4-186F-47F8-9952-C87C24C8077C}" dt="2021-09-08T12:12:00.352" v="2798" actId="20577"/>
          <ac:spMkLst>
            <pc:docMk/>
            <pc:sldMk cId="3409815787" sldId="267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1T16:06:24.699" v="2768" actId="20577"/>
        <pc:sldMkLst>
          <pc:docMk/>
          <pc:sldMk cId="4284289723" sldId="270"/>
        </pc:sldMkLst>
        <pc:spChg chg="mod">
          <ac:chgData name="Ave Sopp" userId="52ad90c5-5bc7-4452-a452-53bac2b4994f" providerId="ADAL" clId="{372EF8E4-186F-47F8-9952-C87C24C8077C}" dt="2021-08-31T16:06:24.699" v="2768" actId="20577"/>
          <ac:spMkLst>
            <pc:docMk/>
            <pc:sldMk cId="4284289723" sldId="270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13:20:24.565" v="1631" actId="207"/>
        <pc:sldMkLst>
          <pc:docMk/>
          <pc:sldMk cId="2654900251" sldId="272"/>
        </pc:sldMkLst>
        <pc:spChg chg="mod">
          <ac:chgData name="Ave Sopp" userId="52ad90c5-5bc7-4452-a452-53bac2b4994f" providerId="ADAL" clId="{372EF8E4-186F-47F8-9952-C87C24C8077C}" dt="2021-08-31T13:20:24.565" v="1631" actId="207"/>
          <ac:spMkLst>
            <pc:docMk/>
            <pc:sldMk cId="2654900251" sldId="272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13:29:15.382" v="1647" actId="207"/>
        <pc:sldMkLst>
          <pc:docMk/>
          <pc:sldMk cId="2435279031" sldId="273"/>
        </pc:sldMkLst>
        <pc:spChg chg="mod">
          <ac:chgData name="Ave Sopp" userId="52ad90c5-5bc7-4452-a452-53bac2b4994f" providerId="ADAL" clId="{372EF8E4-186F-47F8-9952-C87C24C8077C}" dt="2021-08-31T13:29:15.382" v="1647" actId="207"/>
          <ac:spMkLst>
            <pc:docMk/>
            <pc:sldMk cId="2435279031" sldId="273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372EF8E4-186F-47F8-9952-C87C24C8077C}" dt="2021-08-31T16:03:38.602" v="2764" actId="20577"/>
        <pc:sldMkLst>
          <pc:docMk/>
          <pc:sldMk cId="788252464" sldId="276"/>
        </pc:sldMkLst>
        <pc:spChg chg="mod">
          <ac:chgData name="Ave Sopp" userId="52ad90c5-5bc7-4452-a452-53bac2b4994f" providerId="ADAL" clId="{372EF8E4-186F-47F8-9952-C87C24C8077C}" dt="2021-08-31T16:03:38.602" v="2764" actId="20577"/>
          <ac:spMkLst>
            <pc:docMk/>
            <pc:sldMk cId="788252464" sldId="276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13:26:20.372" v="1646" actId="207"/>
        <pc:sldMkLst>
          <pc:docMk/>
          <pc:sldMk cId="3690902103" sldId="279"/>
        </pc:sldMkLst>
        <pc:spChg chg="mod">
          <ac:chgData name="Ave Sopp" userId="52ad90c5-5bc7-4452-a452-53bac2b4994f" providerId="ADAL" clId="{372EF8E4-186F-47F8-9952-C87C24C8077C}" dt="2021-08-31T13:26:20.372" v="1646" actId="207"/>
          <ac:spMkLst>
            <pc:docMk/>
            <pc:sldMk cId="3690902103" sldId="279"/>
            <ac:spMk id="3" creationId="{00000000-0000-0000-0000-000000000000}"/>
          </ac:spMkLst>
        </pc:spChg>
      </pc:sldChg>
      <pc:sldChg chg="modSp add del mod ord modAnim">
        <pc:chgData name="Ave Sopp" userId="52ad90c5-5bc7-4452-a452-53bac2b4994f" providerId="ADAL" clId="{372EF8E4-186F-47F8-9952-C87C24C8077C}" dt="2021-08-26T09:23:26.189" v="232" actId="2696"/>
        <pc:sldMkLst>
          <pc:docMk/>
          <pc:sldMk cId="2980463310" sldId="282"/>
        </pc:sldMkLst>
        <pc:spChg chg="mod">
          <ac:chgData name="Ave Sopp" userId="52ad90c5-5bc7-4452-a452-53bac2b4994f" providerId="ADAL" clId="{372EF8E4-186F-47F8-9952-C87C24C8077C}" dt="2021-08-26T09:19:14.224" v="231" actId="6549"/>
          <ac:spMkLst>
            <pc:docMk/>
            <pc:sldMk cId="2980463310" sldId="282"/>
            <ac:spMk id="2" creationId="{00000000-0000-0000-0000-000000000000}"/>
          </ac:spMkLst>
        </pc:spChg>
        <pc:spChg chg="mod">
          <ac:chgData name="Ave Sopp" userId="52ad90c5-5bc7-4452-a452-53bac2b4994f" providerId="ADAL" clId="{372EF8E4-186F-47F8-9952-C87C24C8077C}" dt="2021-08-26T09:19:02.837" v="230" actId="27636"/>
          <ac:spMkLst>
            <pc:docMk/>
            <pc:sldMk cId="2980463310" sldId="282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20:41:17.119" v="2771" actId="20577"/>
        <pc:sldMkLst>
          <pc:docMk/>
          <pc:sldMk cId="960924905" sldId="283"/>
        </pc:sldMkLst>
        <pc:spChg chg="mod">
          <ac:chgData name="Ave Sopp" userId="52ad90c5-5bc7-4452-a452-53bac2b4994f" providerId="ADAL" clId="{372EF8E4-186F-47F8-9952-C87C24C8077C}" dt="2021-08-31T20:41:17.119" v="2771" actId="20577"/>
          <ac:spMkLst>
            <pc:docMk/>
            <pc:sldMk cId="960924905" sldId="283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1T13:24:02.082" v="1645" actId="207"/>
        <pc:sldMkLst>
          <pc:docMk/>
          <pc:sldMk cId="2942265396" sldId="284"/>
        </pc:sldMkLst>
        <pc:spChg chg="mod">
          <ac:chgData name="Ave Sopp" userId="52ad90c5-5bc7-4452-a452-53bac2b4994f" providerId="ADAL" clId="{372EF8E4-186F-47F8-9952-C87C24C8077C}" dt="2021-08-31T13:24:02.082" v="1645" actId="207"/>
          <ac:spMkLst>
            <pc:docMk/>
            <pc:sldMk cId="2942265396" sldId="284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372EF8E4-186F-47F8-9952-C87C24C8077C}" dt="2021-08-31T16:04:23.864" v="2765" actId="20577"/>
        <pc:sldMkLst>
          <pc:docMk/>
          <pc:sldMk cId="2577003225" sldId="286"/>
        </pc:sldMkLst>
        <pc:spChg chg="mod">
          <ac:chgData name="Ave Sopp" userId="52ad90c5-5bc7-4452-a452-53bac2b4994f" providerId="ADAL" clId="{372EF8E4-186F-47F8-9952-C87C24C8077C}" dt="2021-08-31T16:04:23.864" v="2765" actId="20577"/>
          <ac:spMkLst>
            <pc:docMk/>
            <pc:sldMk cId="2577003225" sldId="286"/>
            <ac:spMk id="3" creationId="{00000000-0000-0000-0000-000000000000}"/>
          </ac:spMkLst>
        </pc:spChg>
      </pc:sldChg>
      <pc:sldChg chg="modSp add mod modAnim">
        <pc:chgData name="Ave Sopp" userId="52ad90c5-5bc7-4452-a452-53bac2b4994f" providerId="ADAL" clId="{372EF8E4-186F-47F8-9952-C87C24C8077C}" dt="2021-08-31T15:48:19.990" v="2533" actId="113"/>
        <pc:sldMkLst>
          <pc:docMk/>
          <pc:sldMk cId="2586529325" sldId="287"/>
        </pc:sldMkLst>
        <pc:spChg chg="mod">
          <ac:chgData name="Ave Sopp" userId="52ad90c5-5bc7-4452-a452-53bac2b4994f" providerId="ADAL" clId="{372EF8E4-186F-47F8-9952-C87C24C8077C}" dt="2021-08-31T15:04:42.191" v="1915" actId="20577"/>
          <ac:spMkLst>
            <pc:docMk/>
            <pc:sldMk cId="2586529325" sldId="287"/>
            <ac:spMk id="2" creationId="{00000000-0000-0000-0000-000000000000}"/>
          </ac:spMkLst>
        </pc:spChg>
        <pc:spChg chg="mod">
          <ac:chgData name="Ave Sopp" userId="52ad90c5-5bc7-4452-a452-53bac2b4994f" providerId="ADAL" clId="{372EF8E4-186F-47F8-9952-C87C24C8077C}" dt="2021-08-31T15:48:19.990" v="2533" actId="113"/>
          <ac:spMkLst>
            <pc:docMk/>
            <pc:sldMk cId="2586529325" sldId="287"/>
            <ac:spMk id="3" creationId="{00000000-0000-0000-0000-000000000000}"/>
          </ac:spMkLst>
        </pc:spChg>
      </pc:sldChg>
    </pc:docChg>
  </pc:docChgLst>
  <pc:docChgLst>
    <pc:chgData name="Ave Sopp" userId="52ad90c5-5bc7-4452-a452-53bac2b4994f" providerId="ADAL" clId="{EB14DF74-676F-456D-9D00-6CF322D2FED4}"/>
    <pc:docChg chg="custSel modSld">
      <pc:chgData name="Ave Sopp" userId="52ad90c5-5bc7-4452-a452-53bac2b4994f" providerId="ADAL" clId="{EB14DF74-676F-456D-9D00-6CF322D2FED4}" dt="2022-05-02T13:01:03.719" v="285" actId="20577"/>
      <pc:docMkLst>
        <pc:docMk/>
      </pc:docMkLst>
      <pc:sldChg chg="modSp mod">
        <pc:chgData name="Ave Sopp" userId="52ad90c5-5bc7-4452-a452-53bac2b4994f" providerId="ADAL" clId="{EB14DF74-676F-456D-9D00-6CF322D2FED4}" dt="2022-05-02T12:48:45.212" v="86" actId="20577"/>
        <pc:sldMkLst>
          <pc:docMk/>
          <pc:sldMk cId="0" sldId="256"/>
        </pc:sldMkLst>
        <pc:spChg chg="mod">
          <ac:chgData name="Ave Sopp" userId="52ad90c5-5bc7-4452-a452-53bac2b4994f" providerId="ADAL" clId="{EB14DF74-676F-456D-9D00-6CF322D2FED4}" dt="2022-05-02T12:48:45.212" v="8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B14DF74-676F-456D-9D00-6CF322D2FED4}" dt="2022-05-02T13:01:03.719" v="285" actId="20577"/>
        <pc:sldMkLst>
          <pc:docMk/>
          <pc:sldMk cId="3690902103" sldId="279"/>
        </pc:sldMkLst>
        <pc:spChg chg="mod">
          <ac:chgData name="Ave Sopp" userId="52ad90c5-5bc7-4452-a452-53bac2b4994f" providerId="ADAL" clId="{EB14DF74-676F-456D-9D00-6CF322D2FED4}" dt="2022-05-02T13:01:03.719" v="285" actId="20577"/>
          <ac:spMkLst>
            <pc:docMk/>
            <pc:sldMk cId="3690902103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525F-4E93-7B4C-9218-9B48A6C07EB1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66B3-9369-7B46-A7A4-97A9DE05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0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0345"/>
            <a:ext cx="7772400" cy="810105"/>
          </a:xfrm>
        </p:spPr>
        <p:txBody>
          <a:bodyPr/>
          <a:lstStyle>
            <a:lvl1pPr algn="r">
              <a:defRPr/>
            </a:lvl1pPr>
          </a:lstStyle>
          <a:p>
            <a:r>
              <a:rPr lang="et-EE" dirty="0"/>
              <a:t>Laulu- ja tantsupeost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Sten Weidebaum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D91B-ECA1-4CB9-9207-9B5598A9829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_pohi_blank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90345"/>
          </a:xfrm>
          <a:prstGeom prst="rect">
            <a:avLst/>
          </a:prstGeom>
        </p:spPr>
      </p:pic>
      <p:pic>
        <p:nvPicPr>
          <p:cNvPr id="9" name="Picture 8" descr="Logo+nimi.sin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5638799"/>
            <a:ext cx="4099080" cy="717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1D44-B9E5-4241-8436-E4E10DE3B461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_pohi_blank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062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40F0-F68E-45BC-B192-15ECC0CE4325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ldo.rtk.ee/" TargetMode="External"/><Relationship Id="rId2" Type="http://schemas.openxmlformats.org/officeDocument/2006/relationships/hyperlink" Target="https://maasikas.emta.ee/saqu/public/kmkrn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iregister.rik.e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ms@kul.ee" TargetMode="External"/><Relationship Id="rId2" Type="http://schemas.openxmlformats.org/officeDocument/2006/relationships/hyperlink" Target="http://www.laulupidu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etused@laulupidu.e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gister.laulupidu.ee/" TargetMode="External"/><Relationship Id="rId4" Type="http://schemas.openxmlformats.org/officeDocument/2006/relationships/hyperlink" Target="https://toetused.kul.e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iregister.rik.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tused.kul.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590800"/>
            <a:ext cx="70866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t-EE" sz="6000" dirty="0">
                <a:solidFill>
                  <a:schemeClr val="tx2"/>
                </a:solidFill>
              </a:rPr>
              <a:t>LTP kollektiivide tegevustoetus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16903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t-E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hooajal 2021/2022</a:t>
            </a:r>
            <a:br>
              <a:rPr lang="et-E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t-EE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esitlusmaterjal 26. august</a:t>
            </a:r>
            <a:br>
              <a:rPr lang="et-EE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t-EE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täiendatud 31. august</a:t>
            </a:r>
            <a:endParaRPr lang="en-US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F93E-16A0-440A-B63D-D4A8870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Nõuded taotlejale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t-EE" sz="3800" b="1" dirty="0"/>
              <a:t>Tema kollektiivi liikmete arv kooris on vähemalt 12, rahvatantsukollektiivis vähemalt 10, võimlemiskollektiivis 8, rahvamuusikakollektiivis vähemalt 6, sealhulgas 4 viisipilli, puhkpilliorkestris vähemalt 8 ja sümfooniaorkestris vähemalt 12 liiget.</a:t>
            </a:r>
          </a:p>
          <a:p>
            <a:pPr marL="0" indent="0">
              <a:buNone/>
            </a:pPr>
            <a:endParaRPr lang="et-EE" sz="3800" b="1" dirty="0"/>
          </a:p>
          <a:p>
            <a:pPr marL="0" indent="0">
              <a:buNone/>
            </a:pPr>
            <a:r>
              <a:rPr lang="et-EE" sz="3800" b="1" dirty="0"/>
              <a:t>T</a:t>
            </a:r>
            <a:r>
              <a:rPr lang="fi-FI" sz="3800" b="1" dirty="0" err="1"/>
              <a:t>ema</a:t>
            </a:r>
            <a:r>
              <a:rPr lang="fi-FI" sz="3800" b="1" dirty="0"/>
              <a:t> kollektiivi </a:t>
            </a:r>
            <a:r>
              <a:rPr lang="fi-FI" sz="3800" b="1" dirty="0" err="1"/>
              <a:t>liikmed</a:t>
            </a:r>
            <a:r>
              <a:rPr lang="fi-FI" sz="3800" b="1" dirty="0"/>
              <a:t> ei </a:t>
            </a:r>
            <a:r>
              <a:rPr lang="fi-FI" sz="3800" b="1" dirty="0" err="1"/>
              <a:t>kattu</a:t>
            </a:r>
            <a:r>
              <a:rPr lang="fi-FI" sz="3800" b="1" dirty="0"/>
              <a:t> </a:t>
            </a:r>
            <a:r>
              <a:rPr lang="fi-FI" sz="3800" b="1" dirty="0" err="1"/>
              <a:t>rohkem</a:t>
            </a:r>
            <a:r>
              <a:rPr lang="fi-FI" sz="3800" b="1" dirty="0"/>
              <a:t> </a:t>
            </a:r>
            <a:r>
              <a:rPr lang="fi-FI" sz="3800" b="1" dirty="0" err="1"/>
              <a:t>kui</a:t>
            </a:r>
            <a:r>
              <a:rPr lang="fi-FI" sz="3800" b="1" dirty="0"/>
              <a:t> 25% </a:t>
            </a:r>
            <a:r>
              <a:rPr lang="fi-FI" sz="3800" b="1" dirty="0" err="1"/>
              <a:t>ulatuses</a:t>
            </a:r>
            <a:r>
              <a:rPr lang="fi-FI" sz="3800" b="1" dirty="0"/>
              <a:t> </a:t>
            </a:r>
            <a:r>
              <a:rPr lang="fi-FI" sz="3800" b="1" dirty="0" err="1"/>
              <a:t>teise</a:t>
            </a:r>
            <a:r>
              <a:rPr lang="fi-FI" sz="3800" b="1" dirty="0"/>
              <a:t> kollektiivi </a:t>
            </a:r>
            <a:r>
              <a:rPr lang="fi-FI" sz="3800" b="1" dirty="0" err="1"/>
              <a:t>liikmeskonnaga</a:t>
            </a:r>
            <a:r>
              <a:rPr lang="fi-FI" sz="3800" b="1" dirty="0"/>
              <a:t>.</a:t>
            </a:r>
            <a:endParaRPr lang="et-EE" sz="3800" b="1" dirty="0"/>
          </a:p>
          <a:p>
            <a:pPr marL="0" indent="0">
              <a:buNone/>
            </a:pPr>
            <a:endParaRPr lang="et-EE" sz="3800" b="1" dirty="0"/>
          </a:p>
          <a:p>
            <a:pPr marL="0" indent="0">
              <a:buNone/>
            </a:pPr>
            <a:r>
              <a:rPr lang="et-EE" sz="3800" dirty="0"/>
              <a:t>Ehk - t</a:t>
            </a:r>
            <a:r>
              <a:rPr lang="fi-FI" sz="3800" dirty="0" err="1"/>
              <a:t>ema</a:t>
            </a:r>
            <a:r>
              <a:rPr lang="fi-FI" sz="3800" dirty="0"/>
              <a:t> kollektiivi </a:t>
            </a:r>
            <a:r>
              <a:rPr lang="fi-FI" sz="3800" dirty="0" err="1"/>
              <a:t>liikmed</a:t>
            </a:r>
            <a:r>
              <a:rPr lang="fi-FI" sz="3800" dirty="0"/>
              <a:t> ei </a:t>
            </a:r>
            <a:r>
              <a:rPr lang="fi-FI" sz="3800" dirty="0" err="1"/>
              <a:t>kattu</a:t>
            </a:r>
            <a:r>
              <a:rPr lang="fi-FI" sz="3800" dirty="0"/>
              <a:t> </a:t>
            </a:r>
            <a:r>
              <a:rPr lang="fi-FI" sz="3800" dirty="0" err="1"/>
              <a:t>rohkem</a:t>
            </a:r>
            <a:r>
              <a:rPr lang="fi-FI" sz="3800" dirty="0"/>
              <a:t> </a:t>
            </a:r>
            <a:r>
              <a:rPr lang="fi-FI" sz="3800" dirty="0" err="1"/>
              <a:t>kui</a:t>
            </a:r>
            <a:r>
              <a:rPr lang="fi-FI" sz="3800" dirty="0"/>
              <a:t> 25% </a:t>
            </a:r>
            <a:r>
              <a:rPr lang="fi-FI" sz="3800" dirty="0" err="1"/>
              <a:t>ulatuses</a:t>
            </a:r>
            <a:r>
              <a:rPr lang="fi-FI" sz="3800" dirty="0"/>
              <a:t> </a:t>
            </a:r>
            <a:r>
              <a:rPr lang="fi-FI" sz="3800" dirty="0" err="1"/>
              <a:t>teise</a:t>
            </a:r>
            <a:r>
              <a:rPr lang="fi-FI" sz="3800" dirty="0"/>
              <a:t> </a:t>
            </a:r>
            <a:r>
              <a:rPr lang="et-EE" sz="3800" u="sng" dirty="0"/>
              <a:t>samas liigis osaleva </a:t>
            </a:r>
            <a:r>
              <a:rPr lang="et-EE" sz="3800" dirty="0"/>
              <a:t>(näit segakoor) </a:t>
            </a:r>
            <a:r>
              <a:rPr lang="fi-FI" sz="3800" dirty="0"/>
              <a:t>kollektiivi </a:t>
            </a:r>
            <a:r>
              <a:rPr lang="fi-FI" sz="3800" dirty="0" err="1"/>
              <a:t>liikmeskonnaga</a:t>
            </a:r>
            <a:r>
              <a:rPr lang="fi-FI" sz="3800" dirty="0"/>
              <a:t>.</a:t>
            </a:r>
            <a:endParaRPr lang="et-EE" sz="3800" b="1" dirty="0"/>
          </a:p>
          <a:p>
            <a:pPr marL="0" indent="0">
              <a:buNone/>
            </a:pPr>
            <a:endParaRPr lang="et-EE" sz="3800" dirty="0"/>
          </a:p>
          <a:p>
            <a:pPr marL="0" indent="0">
              <a:buNone/>
            </a:pPr>
            <a:r>
              <a:rPr lang="et-EE" sz="3800" dirty="0"/>
              <a:t>NB! Enne taotlemist tuleb korrigeerida ELT SA registris kollektiivi ja kollektiivi liikmete andmed, kuna toimub andmete võrdluskontroll ELT SA peo registri ja TMS-s esitatud taotluse vahel.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7D70B-3472-455D-BE26-768A1E38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06016"/>
          </a:xfrm>
        </p:spPr>
        <p:txBody>
          <a:bodyPr>
            <a:normAutofit fontScale="90000"/>
          </a:bodyPr>
          <a:lstStyle/>
          <a:p>
            <a:r>
              <a:rPr lang="et-EE" sz="3100" b="1" dirty="0"/>
              <a:t>Taotlus peab muuhulgas sisaldama järgmisi andmeid ja dokumente:</a:t>
            </a:r>
            <a:br>
              <a:rPr lang="et-E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3993307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fi-FI" sz="2200" b="1" dirty="0" err="1"/>
              <a:t>üldandmed</a:t>
            </a:r>
            <a:r>
              <a:rPr lang="fi-FI" sz="2200" b="1" dirty="0"/>
              <a:t> </a:t>
            </a:r>
            <a:r>
              <a:rPr lang="fi-FI" sz="2200" b="1" dirty="0" err="1"/>
              <a:t>taotleja</a:t>
            </a:r>
            <a:r>
              <a:rPr lang="fi-FI" sz="2200" b="1" dirty="0"/>
              <a:t> ja </a:t>
            </a:r>
            <a:r>
              <a:rPr lang="fi-FI" sz="2200" b="1" dirty="0" err="1"/>
              <a:t>tema</a:t>
            </a:r>
            <a:r>
              <a:rPr lang="fi-FI" sz="2200" b="1" dirty="0"/>
              <a:t> </a:t>
            </a:r>
            <a:r>
              <a:rPr lang="fi-FI" sz="2200" b="1" dirty="0" err="1"/>
              <a:t>kollekiivi</a:t>
            </a:r>
            <a:r>
              <a:rPr lang="fi-FI" sz="2200" b="1" dirty="0"/>
              <a:t> kohta</a:t>
            </a:r>
            <a:r>
              <a:rPr lang="et-EE" sz="2200" b="1" dirty="0"/>
              <a:t> </a:t>
            </a:r>
            <a:r>
              <a:rPr lang="et-EE" sz="2200" dirty="0"/>
              <a:t>s.h </a:t>
            </a:r>
          </a:p>
          <a:p>
            <a:r>
              <a:rPr lang="et-EE" sz="2200" b="1" dirty="0"/>
              <a:t>taotleja käibemaksukohuslase number             </a:t>
            </a:r>
            <a:br>
              <a:rPr lang="et-EE" sz="2200" b="1" dirty="0"/>
            </a:br>
            <a:r>
              <a:rPr lang="et-EE" sz="2200" dirty="0"/>
              <a:t>saate kontrollida, kas taotleja on KM-kohuslane ja leida KM-numbri: </a:t>
            </a:r>
            <a:r>
              <a:rPr lang="et-EE" sz="2200" dirty="0">
                <a:hlinkClick r:id="rId2"/>
              </a:rPr>
              <a:t>maasikas.emta.ee/saqu/public/kmkrnr</a:t>
            </a:r>
            <a:r>
              <a:rPr lang="et-EE" sz="2200" dirty="0"/>
              <a:t> </a:t>
            </a:r>
          </a:p>
          <a:p>
            <a:r>
              <a:rPr lang="et-EE" sz="2200" b="1" dirty="0"/>
              <a:t>avaliku sektori tehingupartneri kood</a:t>
            </a:r>
            <a:br>
              <a:rPr lang="et-EE" sz="2200" dirty="0"/>
            </a:br>
            <a:r>
              <a:rPr lang="et-EE" sz="2200" dirty="0"/>
              <a:t>saate kontrollida, kas taotlejal on avaliku sektori tehingupartneri kood ja leida vajaliku koodi: </a:t>
            </a:r>
            <a:r>
              <a:rPr lang="et-EE" sz="2200" dirty="0">
                <a:hlinkClick r:id="rId3"/>
              </a:rPr>
              <a:t>saldo.rtk.ee</a:t>
            </a:r>
            <a:r>
              <a:rPr lang="et-EE" sz="2200" dirty="0"/>
              <a:t> → aruanded</a:t>
            </a:r>
          </a:p>
          <a:p>
            <a:r>
              <a:rPr lang="et-EE" sz="2200" b="1" dirty="0"/>
              <a:t>taotleja ja kontoomaniku registrikood</a:t>
            </a:r>
            <a:br>
              <a:rPr lang="et-EE" sz="2200" dirty="0"/>
            </a:br>
            <a:r>
              <a:rPr lang="et-EE" sz="2200" dirty="0"/>
              <a:t>leitav: </a:t>
            </a:r>
            <a:r>
              <a:rPr lang="et-EE" sz="2200" dirty="0">
                <a:hlinkClick r:id="rId4"/>
              </a:rPr>
              <a:t>ariregister.rik.ee</a:t>
            </a:r>
            <a:endParaRPr lang="et-EE" sz="2200" dirty="0"/>
          </a:p>
          <a:p>
            <a:r>
              <a:rPr lang="et-EE" sz="2200" dirty="0"/>
              <a:t>ELT SA peo registris olev </a:t>
            </a:r>
            <a:r>
              <a:rPr lang="et-EE" sz="2200" b="1" dirty="0"/>
              <a:t>kollektiivi ID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E1D8-97EE-448F-93C4-3D841FBC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8A26A-9597-436D-9437-44B3FE5D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78" y="0"/>
            <a:ext cx="9045843" cy="681989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C30848-2FB6-4D01-9427-E548E656E49B}"/>
              </a:ext>
            </a:extLst>
          </p:cNvPr>
          <p:cNvSpPr/>
          <p:nvPr/>
        </p:nvSpPr>
        <p:spPr>
          <a:xfrm>
            <a:off x="2483768" y="3068960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D3412-433F-45B5-87F1-5AA32A73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t-EE" sz="3100" b="1" dirty="0"/>
              <a:t>Taotlus peab muuhulgas sisaldama järgmisi andmeid ja dokumente:</a:t>
            </a:r>
            <a:br>
              <a:rPr lang="et-E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R" startAt="2"/>
            </a:pPr>
            <a:r>
              <a:rPr lang="et-EE" b="1" dirty="0"/>
              <a:t>käesoleva hooaja planeeritavad tegevused; </a:t>
            </a:r>
          </a:p>
          <a:p>
            <a:pPr marL="0" indent="0">
              <a:buNone/>
            </a:pPr>
            <a:r>
              <a:rPr lang="et-EE" dirty="0"/>
              <a:t>	Oluline sisuline muutus. Taotlemise hetkel ei vaadata tagasi, vaid edasi. 	Esitada vabas vormis. Aruandes tuleb kirjeldada omakorda tegevusi, 	vabas vormis, mis on hooaja jooksul tehtud.</a:t>
            </a:r>
          </a:p>
          <a:p>
            <a:pPr marL="0" indent="0">
              <a:buNone/>
            </a:pPr>
            <a:endParaRPr lang="et-EE" dirty="0"/>
          </a:p>
          <a:p>
            <a:pPr marL="514350" indent="-514350">
              <a:buAutoNum type="arabicParenR" startAt="3"/>
            </a:pPr>
            <a:r>
              <a:rPr lang="et-EE" b="1" dirty="0"/>
              <a:t>dokument kollektiivi juhendaja erialase ettevalmistuse või selle omandamise kohta; </a:t>
            </a:r>
          </a:p>
          <a:p>
            <a:pPr marL="0" indent="0">
              <a:buNone/>
            </a:pPr>
            <a:r>
              <a:rPr lang="et-EE" dirty="0"/>
              <a:t>	Vt slaid 6</a:t>
            </a:r>
          </a:p>
          <a:p>
            <a:pPr marL="514350" indent="-514350">
              <a:buAutoNum type="arabicParenR" startAt="3"/>
            </a:pPr>
            <a:endParaRPr lang="et-EE" b="1" dirty="0"/>
          </a:p>
          <a:p>
            <a:pPr marL="514350" indent="-514350">
              <a:buAutoNum type="arabicParenR" startAt="4"/>
            </a:pPr>
            <a:r>
              <a:rPr lang="et-EE" b="1" dirty="0"/>
              <a:t>volikiri, kui taotleja esindusõiguslik isik tegutseb volituse alusel ja volitus ei ole antud toetuste taotlemise e-keskkonna (edaspidi e-keskkond) kaudu.</a:t>
            </a:r>
            <a:br>
              <a:rPr lang="et-EE" b="1" dirty="0"/>
            </a:br>
            <a:r>
              <a:rPr lang="et-EE" dirty="0"/>
              <a:t>Kui te olete volitatud TMS-i kaudu, siis jätke see punkt tähelepanuta.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7EE7A-D0E7-47AE-B4DB-090B8541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Nõuded taotlejale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37772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t-EE" sz="8000" b="1" dirty="0"/>
              <a:t>Kui taotleja on taotlenud osadele või samadele tegevustele toetust samal ajal mitmest meetmest või muudest riigieelarvelistest või kohaliku omavalitsuse üksuse vahenditest, peab taotluses olema esitatud sellekohane teave.  </a:t>
            </a:r>
          </a:p>
          <a:p>
            <a:pPr marL="0" indent="0">
              <a:buNone/>
            </a:pPr>
            <a:endParaRPr lang="et-EE" sz="8000" dirty="0"/>
          </a:p>
          <a:p>
            <a:pPr marL="0" indent="0">
              <a:buNone/>
            </a:pPr>
            <a:r>
              <a:rPr lang="et-EE" sz="8000" dirty="0"/>
              <a:t>Seadustest tulenev vormiline nõue. Palun kirjeldada vabas vormis taotlemise hetkeks taotletud või juba saadud toetused, mis on mõeldud üleüldiselt eelolevaks hooajaks. Teave on oluline hilisemaks analüüsiks, aga ka topeltfinantseerimise vältimiseks.  </a:t>
            </a:r>
            <a:br>
              <a:rPr lang="et-EE" sz="8000" dirty="0"/>
            </a:br>
            <a:r>
              <a:rPr lang="et-EE" sz="8000" dirty="0"/>
              <a:t>Kirjelduse detailsus on teie vaba valik, kuid soovitavalt kirjeldage põhjalikumalt.</a:t>
            </a:r>
          </a:p>
          <a:p>
            <a:pPr marL="0" indent="0">
              <a:buNone/>
            </a:pPr>
            <a:endParaRPr lang="et-EE" sz="8000" dirty="0"/>
          </a:p>
          <a:p>
            <a:pPr marL="0" indent="0">
              <a:buNone/>
            </a:pPr>
            <a:r>
              <a:rPr lang="et-EE" sz="8000" dirty="0"/>
              <a:t>Näiteks: omavalitsus toetab minu kollektiivi ruumirendiga;</a:t>
            </a:r>
            <a:br>
              <a:rPr lang="et-EE" sz="8000" dirty="0"/>
            </a:br>
            <a:r>
              <a:rPr lang="et-EE" sz="8000" dirty="0"/>
              <a:t>Taotlesin eelmisest jaotusest toetust Kultuurkapitalilt rahvariiete soetamiseks (600€), otsust veel ei ole. </a:t>
            </a:r>
            <a:br>
              <a:rPr lang="et-EE" dirty="0">
                <a:solidFill>
                  <a:srgbClr val="FF0000"/>
                </a:solidFill>
              </a:rPr>
            </a:br>
            <a:endParaRPr lang="et-E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570B2-7253-4676-826B-B1F22326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>
            <a:normAutofit/>
          </a:bodyPr>
          <a:lstStyle/>
          <a:p>
            <a:r>
              <a:rPr lang="et-EE" sz="3600" dirty="0"/>
              <a:t>Kulude abikõlblikkus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sz="3900" b="1" dirty="0"/>
              <a:t>Kulu on abikõlblik, kui see on tegevuste elluviimiseks vajalik, põhjendatud, </a:t>
            </a:r>
            <a:r>
              <a:rPr lang="et-EE" sz="3900" b="1" u="sng" dirty="0"/>
              <a:t>tekib abikõlblikkuse perioodil </a:t>
            </a:r>
            <a:r>
              <a:rPr lang="et-EE" sz="3900" b="1" dirty="0"/>
              <a:t>tehtavate toetatavate tegevuste käigus ning on kooskõlas õigusaktidega, sealhulgas</a:t>
            </a:r>
          </a:p>
          <a:p>
            <a:pPr marL="0" indent="0">
              <a:buNone/>
            </a:pPr>
            <a:r>
              <a:rPr lang="et-EE" sz="3900" b="1" dirty="0"/>
              <a:t>1)	on tasutud toetuse saaja arvelduskontolt;</a:t>
            </a:r>
          </a:p>
          <a:p>
            <a:pPr marL="0" indent="0">
              <a:buNone/>
            </a:pPr>
            <a:r>
              <a:rPr lang="et-EE" sz="3900" b="1" dirty="0"/>
              <a:t>2)	on tõendatud algdokumentidega; </a:t>
            </a:r>
          </a:p>
          <a:p>
            <a:pPr marL="0" indent="0">
              <a:buNone/>
            </a:pPr>
            <a:r>
              <a:rPr lang="et-EE" sz="3900" b="1" dirty="0"/>
              <a:t>3)	on selgelt eristatavalt kirjendatud raamatupidamises ja vastab Eesti finantsaruandluse standardile.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265B5-10F3-420B-8812-81958C67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ruumi rent avalikuks esinemiseks;</a:t>
            </a:r>
          </a:p>
          <a:p>
            <a:pPr marL="0" indent="0">
              <a:buNone/>
            </a:pPr>
            <a:r>
              <a:rPr lang="et-EE" sz="3900" b="1" dirty="0"/>
              <a:t>•	laagri prooviruumi rent,  </a:t>
            </a:r>
            <a:r>
              <a:rPr lang="et-EE" sz="3900" b="1" u="sng" dirty="0"/>
              <a:t>mis ei ole kollektiivi igapäevases tegutsemiskohas</a:t>
            </a:r>
            <a:r>
              <a:rPr lang="et-EE" sz="3900" b="1" dirty="0"/>
              <a:t>;</a:t>
            </a:r>
          </a:p>
          <a:p>
            <a:pPr marL="0" indent="0">
              <a:buNone/>
            </a:pPr>
            <a:r>
              <a:rPr lang="et-EE" sz="3900" b="1" dirty="0"/>
              <a:t>•	kollektiivi transpordikulu laulu-, tantsu- või rahvamuusikapeo eelproovi või avalikule esinemisele; </a:t>
            </a:r>
          </a:p>
          <a:p>
            <a:pPr marL="0" indent="0">
              <a:buNone/>
            </a:pPr>
            <a:r>
              <a:rPr lang="et-EE" sz="3900" b="1" dirty="0"/>
              <a:t>•	avaliku esinemisega seotud autoritasu;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r>
              <a:rPr lang="et-EE" sz="3900" dirty="0"/>
              <a:t>Kui kulu on seotud avaliku esinemisega, siis aruandesse on vajalik panna viide avalikule esinemisele. </a:t>
            </a:r>
            <a:br>
              <a:rPr lang="et-EE" sz="3900" dirty="0"/>
            </a:br>
            <a:r>
              <a:rPr lang="et-EE" sz="3900" dirty="0"/>
              <a:t>Näiteks: plakat, viide FB-sündmusele, kodulehele vm </a:t>
            </a:r>
            <a:br>
              <a:rPr lang="et-EE" sz="3900" dirty="0"/>
            </a:br>
            <a:endParaRPr lang="et-EE" sz="3900" dirty="0"/>
          </a:p>
          <a:p>
            <a:pPr marL="0" indent="0">
              <a:buNone/>
            </a:pPr>
            <a:r>
              <a:rPr lang="et-EE" sz="3900" dirty="0"/>
              <a:t>KKK: Transport laagrisse ei ole abikõlbulik kulu.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2C6B-9B17-4B5D-82A4-DDBA733F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100" b="1" dirty="0"/>
              <a:t>•	heliteose või rahvatantsu tellimise kulu;</a:t>
            </a:r>
          </a:p>
          <a:p>
            <a:pPr marL="0" indent="0">
              <a:buNone/>
            </a:pPr>
            <a:r>
              <a:rPr lang="et-EE" sz="2100" b="1" dirty="0"/>
              <a:t>•	laulu- ja tantsupeo ning rahvamuusikapeo repertuaari </a:t>
            </a:r>
            <a:br>
              <a:rPr lang="et-EE" sz="2100" b="1" dirty="0"/>
            </a:br>
            <a:r>
              <a:rPr lang="et-EE" sz="2100" b="1" dirty="0"/>
              <a:t>	õppematerjali kulu;</a:t>
            </a:r>
          </a:p>
          <a:p>
            <a:pPr marL="0" indent="0">
              <a:buNone/>
            </a:pPr>
            <a:r>
              <a:rPr lang="et-EE" sz="2100" b="1" dirty="0"/>
              <a:t>•	originaalnoodi soetamis- ja rendikulu koori-, orkestri- või 	rahvamuusikakollektiivile;</a:t>
            </a:r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dirty="0"/>
              <a:t>Heliteose tellimise puhul on aruandesse vajalik panna viide teosele (noot või salvestus). </a:t>
            </a:r>
          </a:p>
          <a:p>
            <a:pPr marL="0" indent="0">
              <a:buNone/>
            </a:pPr>
            <a:endParaRPr lang="et-EE" sz="2100" b="1" dirty="0"/>
          </a:p>
          <a:p>
            <a:pPr marL="0" indent="0">
              <a:buNone/>
            </a:pPr>
            <a:r>
              <a:rPr lang="et-EE" sz="2100" dirty="0"/>
              <a:t>KKK: Heliteose alla kuuluvad ka seaded.</a:t>
            </a:r>
            <a:br>
              <a:rPr lang="et-EE" sz="2100" dirty="0"/>
            </a:br>
            <a:r>
              <a:rPr lang="et-EE" sz="2100" dirty="0"/>
              <a:t>Enda kollektiivile heliteose või rahvatantsu loomise eest saadav tasu ei ole abikõlbulik, kui see on käsitletav töötasuna töölepingu seaduse mõistes.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555C2-4899-4A89-B615-DB7DA09B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sz="2000" b="1" dirty="0"/>
              <a:t>• originaalõppematerjali soetamise kulu </a:t>
            </a: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võimlemis-</a:t>
            </a:r>
            <a:r>
              <a:rPr lang="et-EE" sz="2000" b="1" dirty="0"/>
              <a:t> või rahvatantsukollektiivile;</a:t>
            </a:r>
          </a:p>
          <a:p>
            <a:pPr marL="0" indent="0">
              <a:buNone/>
            </a:pPr>
            <a:r>
              <a:rPr lang="et-EE" sz="2000" b="1" dirty="0"/>
              <a:t>•	peo rekvisiidi kulu </a:t>
            </a: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võimlemis-</a:t>
            </a:r>
            <a:r>
              <a:rPr lang="et-EE" sz="2000" b="1" dirty="0"/>
              <a:t> või rahvatantsukollektiivile;</a:t>
            </a:r>
          </a:p>
          <a:p>
            <a:pPr marL="0" indent="0">
              <a:buNone/>
            </a:pPr>
            <a:r>
              <a:rPr lang="et-EE" sz="2000" b="1" dirty="0"/>
              <a:t>•	esinemisrõiva  soetamise kulu koori-, orkestri-, </a:t>
            </a: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võimlemis-</a:t>
            </a:r>
            <a:r>
              <a:rPr lang="et-EE" sz="2000" b="1" dirty="0"/>
              <a:t> või rahvamuusikakollektiivile;</a:t>
            </a:r>
          </a:p>
          <a:p>
            <a:pPr marL="0" indent="0">
              <a:buNone/>
            </a:pPr>
            <a:r>
              <a:rPr lang="et-EE" sz="2000" b="1" dirty="0"/>
              <a:t>•	piduliku stiliseerimata eesti rahvarõiva komplekti või selle osa, sealhulgas käsitööna valmistatud jalanõude, soetamise ja hoolduse kulu koori-, orkestri-, rahvamuusika- või rahvatantsukollektiivile;</a:t>
            </a:r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r>
              <a:rPr lang="et-EE" sz="2000" dirty="0"/>
              <a:t>Eraldi on välja toodud abikõlbulikud kulud võimlemiskollektiividele. </a:t>
            </a:r>
            <a:br>
              <a:rPr lang="et-EE" sz="2000" dirty="0"/>
            </a:br>
            <a:endParaRPr lang="et-EE" sz="2000" dirty="0"/>
          </a:p>
          <a:p>
            <a:pPr marL="0" indent="0">
              <a:buNone/>
            </a:pPr>
            <a:r>
              <a:rPr lang="et-EE" sz="2000" dirty="0"/>
              <a:t>KKK: Võimlemiskollektiivide esinemisrõivas on seotud konkreetse eeloleva peoga.</a:t>
            </a:r>
            <a:br>
              <a:rPr lang="et-EE" sz="2000" dirty="0"/>
            </a:br>
            <a:r>
              <a:rPr lang="et-EE" sz="2000" dirty="0"/>
              <a:t>Sama sisuga  kulule saab taotleda mitmest meetmest, jagades kulu konkreetseteks osadeks. </a:t>
            </a:r>
            <a:br>
              <a:rPr lang="et-EE" sz="2000" dirty="0"/>
            </a:br>
            <a:r>
              <a:rPr lang="et-EE" sz="2000" dirty="0"/>
              <a:t>Näit: Kultuurkapitalilt taotlen raha rahvariidepluusi kanga ostuks, siit meetmest katan vööde kudumise kulu. </a:t>
            </a:r>
          </a:p>
          <a:p>
            <a:pPr marL="0" indent="0">
              <a:buNone/>
            </a:pPr>
            <a:endParaRPr lang="et-EE" sz="2500" b="1" dirty="0"/>
          </a:p>
          <a:p>
            <a:pPr marL="0" indent="0">
              <a:buNone/>
            </a:pPr>
            <a:endParaRPr lang="et-EE" sz="25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1C549-C99E-47A3-82C7-A58BAFC0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</a:t>
            </a:r>
            <a:r>
              <a:rPr lang="fi-FI" sz="3900" b="1" dirty="0" err="1"/>
              <a:t>instrumendi</a:t>
            </a:r>
            <a:r>
              <a:rPr lang="fi-FI" sz="3900" b="1" dirty="0"/>
              <a:t> </a:t>
            </a:r>
            <a:r>
              <a:rPr lang="fi-FI" sz="3900" b="1" dirty="0" err="1"/>
              <a:t>soetamise</a:t>
            </a:r>
            <a:r>
              <a:rPr lang="fi-FI" sz="3900" b="1" dirty="0"/>
              <a:t> ja </a:t>
            </a:r>
            <a:r>
              <a:rPr lang="fi-FI" sz="3900" b="1" dirty="0" err="1"/>
              <a:t>hoolduse</a:t>
            </a:r>
            <a:r>
              <a:rPr lang="fi-FI" sz="3900" b="1" dirty="0"/>
              <a:t> kulu </a:t>
            </a:r>
            <a:r>
              <a:rPr lang="fi-FI" sz="3900" b="1" dirty="0" err="1"/>
              <a:t>orkestri-</a:t>
            </a:r>
            <a:r>
              <a:rPr lang="fi-FI" sz="3900" b="1" dirty="0"/>
              <a:t> </a:t>
            </a:r>
            <a:r>
              <a:rPr lang="fi-FI" sz="3900" b="1" dirty="0" err="1"/>
              <a:t>või</a:t>
            </a:r>
            <a:r>
              <a:rPr lang="fi-FI" sz="3900" b="1" dirty="0"/>
              <a:t> </a:t>
            </a:r>
            <a:r>
              <a:rPr lang="et-EE" sz="3900" b="1" dirty="0"/>
              <a:t>	</a:t>
            </a:r>
            <a:r>
              <a:rPr lang="fi-FI" sz="3900" b="1" dirty="0" err="1"/>
              <a:t>rahvamuusikakollektiivile</a:t>
            </a:r>
            <a:r>
              <a:rPr lang="fi-FI" sz="3900" b="1" dirty="0"/>
              <a:t>;</a:t>
            </a:r>
          </a:p>
          <a:p>
            <a:pPr marL="0" indent="0">
              <a:buNone/>
            </a:pPr>
            <a:r>
              <a:rPr lang="et-EE" sz="3900" b="1" dirty="0"/>
              <a:t>•	noodipuldi ja noodikaane soetamise kulu;</a:t>
            </a:r>
          </a:p>
          <a:p>
            <a:pPr marL="0" indent="0">
              <a:buNone/>
            </a:pPr>
            <a:r>
              <a:rPr lang="et-EE" sz="3900" b="1" dirty="0"/>
              <a:t>•	festivali, konkursi, laulu-, tantsu-, pillipäeva osavõtutasu;</a:t>
            </a:r>
          </a:p>
          <a:p>
            <a:pPr marL="0" indent="0">
              <a:buNone/>
            </a:pPr>
            <a:r>
              <a:rPr lang="et-EE" sz="3900" b="1" dirty="0"/>
              <a:t>•	erialase koolituse kulu;</a:t>
            </a:r>
            <a:r>
              <a:rPr lang="et-EE" sz="3900" dirty="0"/>
              <a:t> </a:t>
            </a:r>
          </a:p>
          <a:p>
            <a:pPr marL="0" indent="0">
              <a:buNone/>
            </a:pPr>
            <a:r>
              <a:rPr lang="et-EE" sz="3900" b="1" dirty="0"/>
              <a:t>•	kollektiivi juhi kutseeksami tasu.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r>
              <a:rPr lang="et-EE" sz="3900" dirty="0"/>
              <a:t>Erialase koolituse all mõistame koolitust nii juhile kui kollektiivile. Näiteks hääleseade koolitus koorile. </a:t>
            </a:r>
          </a:p>
          <a:p>
            <a:pPr marL="0" indent="0">
              <a:buNone/>
            </a:pPr>
            <a:r>
              <a:rPr lang="et-EE" sz="3900" dirty="0"/>
              <a:t>NB! Oluline on, et need inimesed osutavad teile teenust, mitte ei ole teie kollektiivi juures igapäevaselt tööl. </a:t>
            </a:r>
            <a:br>
              <a:rPr lang="et-EE" sz="3900" dirty="0"/>
            </a:br>
            <a:r>
              <a:rPr lang="et-EE" sz="3900" dirty="0"/>
              <a:t> </a:t>
            </a:r>
            <a:endParaRPr lang="et-EE" sz="3900" b="1" dirty="0"/>
          </a:p>
          <a:p>
            <a:pPr marL="0" indent="0">
              <a:buNone/>
            </a:pPr>
            <a:endParaRPr lang="et-EE" sz="3900" dirty="0"/>
          </a:p>
          <a:p>
            <a:pPr marL="0" indent="0">
              <a:buNone/>
            </a:pPr>
            <a:r>
              <a:rPr lang="et-EE" sz="3900" dirty="0"/>
              <a:t>KKK: Pillikotid, rahvariidekotid ei ole abikõlbulik kulu.</a:t>
            </a:r>
            <a:br>
              <a:rPr lang="et-EE" sz="3900"/>
            </a:b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E819-7CBF-4531-9FC0-6657C70D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DFC6-604F-400C-A06E-05C90C9C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Uus alus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40F2-222F-4789-AD05-4D70CDA4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dirty="0"/>
              <a:t>Ministri määrus, aluseks riigieelarve seadus</a:t>
            </a:r>
          </a:p>
          <a:p>
            <a:pPr marL="0" indent="0">
              <a:buNone/>
            </a:pPr>
            <a:r>
              <a:rPr lang="et-EE" dirty="0"/>
              <a:t>Välja töötatud koostöös</a:t>
            </a:r>
            <a:br>
              <a:rPr lang="et-EE" dirty="0"/>
            </a:br>
            <a:r>
              <a:rPr lang="et-EE" dirty="0"/>
              <a:t>Eesti Laulu- ja Tantsupeo Sihtasutusega</a:t>
            </a:r>
            <a:br>
              <a:rPr lang="et-EE" dirty="0"/>
            </a:br>
            <a:r>
              <a:rPr lang="et-EE" dirty="0"/>
              <a:t>Eesti Kooriühinguga</a:t>
            </a:r>
            <a:br>
              <a:rPr lang="et-EE" dirty="0"/>
            </a:br>
            <a:r>
              <a:rPr lang="et-EE" dirty="0"/>
              <a:t>Eesti Rahvatantsu- ja Rahvamuusika Seltsiga</a:t>
            </a:r>
            <a:br>
              <a:rPr lang="et-EE" dirty="0"/>
            </a:br>
            <a:r>
              <a:rPr lang="et-EE" dirty="0"/>
              <a:t>Kultuuriministeeriumiga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• Kindlamad raamid (selgemad ja pikemaajalised tingimused, aluseks seadused. Seadustest tulenevalt on määruses mitmeid punkte, mis kohustavad, aga ka kaitsevad taotlejat.</a:t>
            </a: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dirty="0"/>
              <a:t>• Vähem paindlikum (eelmises süsteemis vaadati toetuse jagamise tingimused igal aastal üle, muudeti vastavalt vajadusele abikõlbulikke tingimusi vms, võimalikud olid erinevat toetuse liigid – otsetoetus, arendusstipendium jm, oli võimalus eranditeks näiteks regionaalsetel põhjustel)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4DEBB-DA61-45C8-AFA7-39AD2CD8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töötasu töölepingu seaduse tähenduses;</a:t>
            </a:r>
            <a:br>
              <a:rPr lang="et-EE" sz="3900" b="1" dirty="0"/>
            </a:br>
            <a:endParaRPr lang="et-EE" sz="3900" dirty="0"/>
          </a:p>
          <a:p>
            <a:pPr marL="0" indent="0">
              <a:buNone/>
            </a:pPr>
            <a:r>
              <a:rPr lang="et-EE" sz="3900" dirty="0"/>
              <a:t>s.t et abikõlbulik on teenuse või töö ost lubatud kuluartiklite raames. Näiteks sõlmin VÕS-lepingu </a:t>
            </a:r>
            <a:r>
              <a:rPr lang="et-EE" sz="3900" dirty="0" err="1"/>
              <a:t>tikkijaga</a:t>
            </a:r>
            <a:r>
              <a:rPr lang="et-EE" sz="3900" dirty="0"/>
              <a:t>, kes tikib minu kollektiivi kleitidele kaheksakannad. </a:t>
            </a:r>
          </a:p>
          <a:p>
            <a:pPr marL="0" indent="0">
              <a:buNone/>
            </a:pPr>
            <a:r>
              <a:rPr lang="et-EE" sz="3900" dirty="0"/>
              <a:t>Kui on tegu </a:t>
            </a:r>
            <a:r>
              <a:rPr lang="fi-FI" sz="3900" dirty="0" err="1"/>
              <a:t>töö</a:t>
            </a:r>
            <a:r>
              <a:rPr lang="et-EE" sz="3900" dirty="0" err="1"/>
              <a:t>ga</a:t>
            </a:r>
            <a:r>
              <a:rPr lang="fi-FI" sz="3900" dirty="0"/>
              <a:t> </a:t>
            </a:r>
            <a:r>
              <a:rPr lang="fi-FI" sz="3900" dirty="0" err="1"/>
              <a:t>kui</a:t>
            </a:r>
            <a:r>
              <a:rPr lang="fi-FI" sz="3900" dirty="0"/>
              <a:t> </a:t>
            </a:r>
            <a:r>
              <a:rPr lang="fi-FI" sz="3900" dirty="0" err="1"/>
              <a:t>järjepideva</a:t>
            </a:r>
            <a:r>
              <a:rPr lang="fi-FI" sz="3900" dirty="0"/>
              <a:t> </a:t>
            </a:r>
            <a:r>
              <a:rPr lang="fi-FI" sz="3900" dirty="0" err="1"/>
              <a:t>protsessi</a:t>
            </a:r>
            <a:r>
              <a:rPr lang="fi-FI" sz="3900" dirty="0"/>
              <a:t> </a:t>
            </a:r>
            <a:r>
              <a:rPr lang="fi-FI" sz="3900" dirty="0" err="1"/>
              <a:t>tegemi</a:t>
            </a:r>
            <a:r>
              <a:rPr lang="et-EE" sz="3900" dirty="0"/>
              <a:t>sega, siis see ei ole abikõlbulik. Lähtuda tegevuse sisust, mitte lepinguvormist.</a:t>
            </a:r>
            <a:r>
              <a:rPr lang="fi-FI" sz="3900" dirty="0"/>
              <a:t> </a:t>
            </a:r>
            <a:endParaRPr lang="et-EE" sz="3900" dirty="0"/>
          </a:p>
          <a:p>
            <a:pPr marL="0" indent="0">
              <a:buNone/>
            </a:pPr>
            <a:endParaRPr lang="et-EE" sz="3900" dirty="0"/>
          </a:p>
          <a:p>
            <a:pPr marL="0" indent="0">
              <a:buNone/>
            </a:pPr>
            <a:r>
              <a:rPr lang="et-EE" sz="3900" b="1" dirty="0"/>
              <a:t>•	paljunduskulu;</a:t>
            </a:r>
          </a:p>
          <a:p>
            <a:pPr marL="0" indent="0">
              <a:buNone/>
            </a:pPr>
            <a:r>
              <a:rPr lang="et-EE" sz="3900" b="1" dirty="0"/>
              <a:t>•	instrumendi soetamise kulu koorikollektiivile;</a:t>
            </a:r>
          </a:p>
          <a:p>
            <a:pPr marL="0" indent="0">
              <a:buNone/>
            </a:pPr>
            <a:r>
              <a:rPr lang="et-EE" sz="3900" b="1" dirty="0"/>
              <a:t>•	kollektiivi igapäevane prooviruumi rent;</a:t>
            </a:r>
          </a:p>
          <a:p>
            <a:pPr marL="0" indent="0">
              <a:buNone/>
            </a:pPr>
            <a:r>
              <a:rPr lang="et-EE" sz="3900" b="1" dirty="0"/>
              <a:t>•	majutuskulu;</a:t>
            </a:r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9215E-899C-4C43-9F25-1A960B8E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sz="3000" b="1" dirty="0"/>
              <a:t>•	jalanõude, sukkpükste, põlvikute, sokkide, kottide soetamise kulu, välja arvatud käesoleva paragrahvi lõike 3 punktis 11 toodud juhul;</a:t>
            </a:r>
          </a:p>
          <a:p>
            <a:pPr marL="0" indent="0">
              <a:buNone/>
            </a:pPr>
            <a:endParaRPr lang="et-EE" sz="3000" b="1" dirty="0"/>
          </a:p>
          <a:p>
            <a:pPr marL="0" indent="0">
              <a:buNone/>
            </a:pPr>
            <a:r>
              <a:rPr lang="et-EE" sz="3000" dirty="0"/>
              <a:t>S.t - </a:t>
            </a:r>
            <a:r>
              <a:rPr lang="fi-FI" sz="3000" dirty="0" err="1"/>
              <a:t>piduliku</a:t>
            </a:r>
            <a:r>
              <a:rPr lang="fi-FI" sz="3000" dirty="0"/>
              <a:t> </a:t>
            </a:r>
            <a:r>
              <a:rPr lang="fi-FI" sz="3000" dirty="0" err="1"/>
              <a:t>stiliseerimata</a:t>
            </a:r>
            <a:r>
              <a:rPr lang="fi-FI" sz="3000" dirty="0"/>
              <a:t> eesti </a:t>
            </a:r>
            <a:r>
              <a:rPr lang="fi-FI" sz="3000" dirty="0" err="1"/>
              <a:t>rahvarõiva</a:t>
            </a:r>
            <a:r>
              <a:rPr lang="fi-FI" sz="3000" dirty="0"/>
              <a:t> </a:t>
            </a:r>
            <a:r>
              <a:rPr lang="fi-FI" sz="3000" dirty="0" err="1"/>
              <a:t>komplekti</a:t>
            </a:r>
            <a:r>
              <a:rPr lang="et-EE" sz="3000" dirty="0"/>
              <a:t> juurde kuuluvad jalanõud, sukkpüksid jm on abikõlbulik kulu.</a:t>
            </a:r>
          </a:p>
          <a:p>
            <a:pPr marL="0" indent="0">
              <a:buNone/>
            </a:pPr>
            <a:endParaRPr lang="et-EE" sz="3000" dirty="0"/>
          </a:p>
          <a:p>
            <a:pPr marL="0" indent="0">
              <a:buNone/>
            </a:pPr>
            <a:r>
              <a:rPr lang="fi-FI" sz="3000" dirty="0"/>
              <a:t> </a:t>
            </a:r>
            <a:r>
              <a:rPr lang="et-EE" sz="3000" b="1" dirty="0"/>
              <a:t>•	tehnilise vahendi kulu;</a:t>
            </a:r>
          </a:p>
          <a:p>
            <a:pPr marL="0" indent="0">
              <a:buNone/>
            </a:pPr>
            <a:r>
              <a:rPr lang="et-EE" sz="3000" b="1" dirty="0"/>
              <a:t>•	reklaami- ja turunduskulu;</a:t>
            </a:r>
            <a:endParaRPr lang="et-EE" sz="3000" dirty="0"/>
          </a:p>
          <a:p>
            <a:pPr marL="0" indent="0">
              <a:buNone/>
            </a:pPr>
            <a:r>
              <a:rPr lang="et-EE" sz="3000" b="1" dirty="0"/>
              <a:t>•	kulu, mis on toetuse saajale hüvitatud teistest meetmetest.</a:t>
            </a:r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0D074-B107-4180-A0C5-2E5E6F6A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 fontScale="90000"/>
          </a:bodyPr>
          <a:lstStyle/>
          <a:p>
            <a:r>
              <a:rPr lang="et-EE" sz="3600" dirty="0"/>
              <a:t>Aruanne peab sisaldama</a:t>
            </a:r>
            <a:br>
              <a:rPr lang="et-EE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800" b="1" dirty="0"/>
              <a:t>•	</a:t>
            </a:r>
            <a:r>
              <a:rPr lang="et-EE" sz="2500" b="1" dirty="0"/>
              <a:t>ülevaadet kollektiivi repertuaari kohta abikõlbulikkuse perioodil;</a:t>
            </a:r>
          </a:p>
          <a:p>
            <a:pPr marL="0" indent="0">
              <a:buNone/>
            </a:pPr>
            <a:r>
              <a:rPr lang="et-EE" sz="2500" b="1" dirty="0"/>
              <a:t>•	ülevaadet abikõlblikkuse perioodil ellu viidud tegevuste kohta;</a:t>
            </a:r>
          </a:p>
          <a:p>
            <a:pPr marL="0" indent="0">
              <a:buNone/>
            </a:pPr>
            <a:r>
              <a:rPr lang="et-EE" sz="2500" b="1" dirty="0"/>
              <a:t>•	alus- ja kuludokumente;</a:t>
            </a:r>
          </a:p>
          <a:p>
            <a:pPr marL="0" indent="0">
              <a:buNone/>
            </a:pPr>
            <a:r>
              <a:rPr lang="et-EE" sz="2500" b="1" dirty="0"/>
              <a:t>•	heliteose või rahvatantsu tellimise puhul viidet valminud teosele andmekandjal;</a:t>
            </a:r>
          </a:p>
          <a:p>
            <a:pPr marL="0" indent="0">
              <a:buNone/>
            </a:pPr>
            <a:r>
              <a:rPr lang="et-EE" sz="2500" b="1" dirty="0"/>
              <a:t>•	avaliku esinemisega seotud kulu puhul viidet esinemisele andmekandjal.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7BF0E-60C0-43D3-802A-A078D0D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r>
              <a:rPr lang="et-EE" sz="3600" dirty="0"/>
              <a:t>Kuupäevad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t-EE" sz="3600" dirty="0"/>
              <a:t>käesolev taotlusvoor (2021/2022) on avatud </a:t>
            </a:r>
            <a:br>
              <a:rPr lang="et-EE" sz="3600" dirty="0"/>
            </a:br>
            <a:r>
              <a:rPr lang="et-EE" sz="3600" b="1" dirty="0"/>
              <a:t>1. - 30. september 2021</a:t>
            </a:r>
          </a:p>
          <a:p>
            <a:pPr marL="0" indent="0">
              <a:buNone/>
            </a:pPr>
            <a:endParaRPr lang="et-EE" sz="3600" b="1" dirty="0"/>
          </a:p>
          <a:p>
            <a:pPr marL="0" indent="0">
              <a:buNone/>
            </a:pPr>
            <a:r>
              <a:rPr lang="et-EE" sz="3600" dirty="0"/>
              <a:t>toetuse kasutamise aeg</a:t>
            </a:r>
            <a:br>
              <a:rPr lang="et-EE" sz="3600" dirty="0"/>
            </a:br>
            <a:r>
              <a:rPr lang="et-EE" sz="3600" dirty="0"/>
              <a:t>ehk juriidilises keeles abikõlbulikkuse periood </a:t>
            </a:r>
            <a:br>
              <a:rPr lang="et-EE" sz="3600" dirty="0"/>
            </a:br>
            <a:r>
              <a:rPr lang="et-EE" sz="3600" b="1" dirty="0"/>
              <a:t>1. september 2021 - 31. august 2022</a:t>
            </a:r>
          </a:p>
          <a:p>
            <a:pPr marL="0" indent="0">
              <a:buNone/>
            </a:pPr>
            <a:endParaRPr lang="et-EE" sz="3600" b="1" dirty="0"/>
          </a:p>
          <a:p>
            <a:pPr marL="0" indent="0">
              <a:buNone/>
            </a:pPr>
            <a:r>
              <a:rPr lang="et-EE" sz="3600" dirty="0"/>
              <a:t>aruande esitamise aeg</a:t>
            </a:r>
            <a:br>
              <a:rPr lang="et-EE" sz="3600" dirty="0"/>
            </a:br>
            <a:r>
              <a:rPr lang="et-EE" sz="3600" b="1" dirty="0"/>
              <a:t>1. - 30. september 2022</a:t>
            </a:r>
          </a:p>
          <a:p>
            <a:pPr marL="0" indent="0">
              <a:buNone/>
            </a:pPr>
            <a:endParaRPr lang="et-EE" sz="3600" b="1" dirty="0"/>
          </a:p>
          <a:p>
            <a:pPr marL="0" indent="0">
              <a:buNone/>
            </a:pPr>
            <a:r>
              <a:rPr lang="et-EE" sz="3600" dirty="0"/>
              <a:t>järgmise hooaja (2022/2023) taotlusvoor on avatud</a:t>
            </a:r>
            <a:br>
              <a:rPr lang="et-EE" sz="3600" b="1" dirty="0"/>
            </a:br>
            <a:r>
              <a:rPr lang="et-EE" sz="3600" b="1" dirty="0"/>
              <a:t>1. - 30. september 2022</a:t>
            </a:r>
            <a:br>
              <a:rPr lang="et-EE" sz="3600" b="1" dirty="0"/>
            </a:br>
            <a:br>
              <a:rPr lang="et-EE" sz="3600" b="1" dirty="0"/>
            </a:br>
            <a:r>
              <a:rPr lang="et-EE" sz="3600" dirty="0"/>
              <a:t>TMS-keskkond on avatud taotlemiseks ja aruandluseks iga hooaja alguses, septembris. Jooksvalt aruandeid esitada ei saa. </a:t>
            </a:r>
          </a:p>
          <a:p>
            <a:pPr marL="0" indent="0">
              <a:buNone/>
            </a:pPr>
            <a:br>
              <a:rPr lang="et-EE" sz="3600" dirty="0"/>
            </a:br>
            <a:r>
              <a:rPr lang="et-EE" sz="3600" dirty="0"/>
              <a:t>KKK: Kulu võib olla tehtud ka enne taotluse esitamist (septembrikuu jooksul). Näit: Te teete taotluse 30. septembril, kuid teil oli kontsert 5. septembril, mille saalirendi kulu soovite kompenseerida sellest toetusest, siis see on abikõlbulik.   </a:t>
            </a:r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97C6-491B-47F8-B2B5-F57DA795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r>
              <a:rPr lang="et-EE" sz="3600" dirty="0"/>
              <a:t>Täiendav info ja abi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r>
              <a:rPr lang="et-EE" sz="2100" b="1" dirty="0"/>
              <a:t>Toetusprogrammi info koondub kodulehele:</a:t>
            </a:r>
          </a:p>
          <a:p>
            <a:pPr marL="0" indent="0">
              <a:buNone/>
            </a:pPr>
            <a:r>
              <a:rPr lang="et-EE" sz="2100" b="1" dirty="0">
                <a:hlinkClick r:id="rId2"/>
              </a:rPr>
              <a:t>laulupidu.ee</a:t>
            </a:r>
            <a:br>
              <a:rPr lang="et-EE" sz="2100" dirty="0"/>
            </a:br>
            <a:r>
              <a:rPr lang="et-EE" sz="2100" dirty="0"/>
              <a:t>vt viidet slaidilt 25</a:t>
            </a:r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b="1" dirty="0"/>
              <a:t>TMS-keskkonna tehniline abi:</a:t>
            </a:r>
            <a:br>
              <a:rPr lang="et-EE" sz="2100" dirty="0"/>
            </a:br>
            <a:r>
              <a:rPr lang="et-EE" sz="2100" dirty="0">
                <a:hlinkClick r:id="rId3"/>
              </a:rPr>
              <a:t>tms@kul.ee</a:t>
            </a:r>
            <a:endParaRPr lang="et-EE" sz="2100" dirty="0"/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b="1" dirty="0"/>
              <a:t>Toetusprogrammi sisuline abi ja jooksvad küsimused:</a:t>
            </a:r>
          </a:p>
          <a:p>
            <a:pPr marL="0" indent="0">
              <a:buNone/>
            </a:pPr>
            <a:r>
              <a:rPr lang="et-EE" sz="2100" dirty="0">
                <a:hlinkClick r:id="rId4"/>
              </a:rPr>
              <a:t>toetused@laulupidu.ee</a:t>
            </a:r>
            <a:endParaRPr lang="et-EE" sz="2100" dirty="0"/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79C47-AA88-4DFF-AF17-B9EC92D9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017"/>
            <a:ext cx="8229600" cy="1152128"/>
          </a:xfrm>
        </p:spPr>
        <p:txBody>
          <a:bodyPr>
            <a:normAutofit/>
          </a:bodyPr>
          <a:lstStyle/>
          <a:p>
            <a:r>
              <a:rPr lang="et-EE" sz="3600" dirty="0"/>
              <a:t>Toetusprogrammi info </a:t>
            </a:r>
            <a:r>
              <a:rPr lang="et-EE" sz="3600" dirty="0">
                <a:solidFill>
                  <a:srgbClr val="FF0000"/>
                </a:solidFill>
              </a:rPr>
              <a:t>laulupidu.ee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600" b="1" dirty="0"/>
              <a:t>laulupidu.ee</a:t>
            </a:r>
          </a:p>
          <a:p>
            <a:pPr marL="0" indent="0">
              <a:buNone/>
            </a:pPr>
            <a:endParaRPr lang="et-EE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45EEF-2F3B-4A60-ABF9-8D4A4BA0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" y="1160859"/>
            <a:ext cx="9144000" cy="55772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A68485-2723-44DC-A16C-3FD5F5769F2B}"/>
              </a:ext>
            </a:extLst>
          </p:cNvPr>
          <p:cNvSpPr/>
          <p:nvPr/>
        </p:nvSpPr>
        <p:spPr>
          <a:xfrm>
            <a:off x="1107983" y="6126163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961F-524D-4072-91AB-5C4A00C6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_pohi_blan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0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t-EE" dirty="0"/>
              <a:t>Uus keskkond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/>
              <a:t>taotlemine, infovahetus, aruandmine toimub </a:t>
            </a:r>
            <a:r>
              <a:rPr lang="et-EE" dirty="0" err="1"/>
              <a:t>kultruuriministeeriumi</a:t>
            </a:r>
            <a:r>
              <a:rPr lang="et-EE" dirty="0"/>
              <a:t> taotluskeskkonnas – </a:t>
            </a:r>
            <a:br>
              <a:rPr lang="et-EE" dirty="0"/>
            </a:br>
            <a:r>
              <a:rPr lang="et-EE" dirty="0"/>
              <a:t>toetuste menetlemise infosüsteemis </a:t>
            </a:r>
            <a:r>
              <a:rPr lang="et-EE" b="1" dirty="0"/>
              <a:t>TMS</a:t>
            </a:r>
            <a:br>
              <a:rPr lang="et-EE" b="1" dirty="0"/>
            </a:br>
            <a:r>
              <a:rPr lang="et-EE" dirty="0">
                <a:hlinkClick r:id="rId4"/>
              </a:rPr>
              <a:t>toetused.kul.ee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/>
              <a:t>NB! </a:t>
            </a:r>
            <a:r>
              <a:rPr lang="et-EE" dirty="0"/>
              <a:t>Eelmise hooaja aruandlus on „vanas taskus“ ehk      </a:t>
            </a:r>
          </a:p>
          <a:p>
            <a:pPr marL="0" indent="0">
              <a:buNone/>
            </a:pPr>
            <a:r>
              <a:rPr lang="et-EE" b="1" dirty="0"/>
              <a:t>ELT SA peo registris </a:t>
            </a:r>
            <a:r>
              <a:rPr lang="et-EE" dirty="0">
                <a:hlinkClick r:id="rId5"/>
              </a:rPr>
              <a:t>register.laulupidu.ee</a:t>
            </a:r>
            <a:endParaRPr lang="et-EE" dirty="0"/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sz="2400" dirty="0"/>
              <a:t>2019-2021 toetuste kasutamise periood on kuni </a:t>
            </a:r>
            <a:r>
              <a:rPr lang="et-EE" sz="2400" b="1" dirty="0"/>
              <a:t>30. novembrini 2021</a:t>
            </a:r>
            <a:br>
              <a:rPr lang="et-EE" sz="2400" b="1" dirty="0"/>
            </a:br>
            <a:r>
              <a:rPr lang="et-EE" sz="2500" dirty="0"/>
              <a:t>Kehtivad eelmised toetuse kasutamistingimused.</a:t>
            </a:r>
            <a:br>
              <a:rPr lang="et-EE" sz="2400" b="1" dirty="0"/>
            </a:br>
            <a:r>
              <a:rPr lang="et-EE" sz="2400" dirty="0"/>
              <a:t>Aruande esitamise tähtaeg on </a:t>
            </a:r>
            <a:r>
              <a:rPr lang="et-EE" sz="2400" b="1" dirty="0"/>
              <a:t>15. detsember 2021</a:t>
            </a:r>
            <a:endParaRPr lang="en-US" sz="2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0ACC9-4406-45D6-AFC4-E1DC9A6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b="1" dirty="0"/>
              <a:t>Taotlejaks võib olla Eestis registreeritud juriidiline isik, riigiasutus või kohaliku omavalitsuse üksus.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Taotleda saavad ainult </a:t>
            </a:r>
            <a:r>
              <a:rPr lang="et-EE" u="sng" dirty="0"/>
              <a:t>allkirjaõiguslikud isikud </a:t>
            </a:r>
          </a:p>
          <a:p>
            <a:pPr marL="0" indent="0">
              <a:buNone/>
            </a:pPr>
            <a:r>
              <a:rPr lang="et-EE" dirty="0"/>
              <a:t>VÕI nende poolt </a:t>
            </a:r>
            <a:r>
              <a:rPr lang="et-EE" u="sng" dirty="0"/>
              <a:t>volitatud isikud</a:t>
            </a:r>
            <a:r>
              <a:rPr lang="et-EE" dirty="0"/>
              <a:t>.</a:t>
            </a:r>
          </a:p>
          <a:p>
            <a:pPr marL="0" indent="0">
              <a:buNone/>
            </a:pPr>
            <a:r>
              <a:rPr lang="et-EE" dirty="0"/>
              <a:t>Volitamine käib </a:t>
            </a:r>
            <a:r>
              <a:rPr lang="et-EE" b="1" dirty="0"/>
              <a:t>TMS</a:t>
            </a:r>
            <a:r>
              <a:rPr lang="et-EE" dirty="0"/>
              <a:t> keskkonnas.</a:t>
            </a:r>
            <a:endParaRPr lang="en-US" dirty="0"/>
          </a:p>
          <a:p>
            <a:pPr marL="0" indent="0">
              <a:buNone/>
            </a:pPr>
            <a:br>
              <a:rPr lang="et-EE" dirty="0"/>
            </a:br>
            <a:r>
              <a:rPr lang="et-EE" dirty="0"/>
              <a:t>Kes on teile lähima organisatsiooni, kes saab toetust küsida allkirjaõiguslik isik, saate kontrollida Äriregistri teabesüsteemist: </a:t>
            </a:r>
            <a:r>
              <a:rPr lang="et-EE" u="sng" dirty="0">
                <a:solidFill>
                  <a:schemeClr val="tx2"/>
                </a:solidFill>
                <a:hlinkClick r:id="rId2"/>
              </a:rPr>
              <a:t>https://ariregister.rik.ee/</a:t>
            </a:r>
            <a:endParaRPr lang="et-EE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t-EE" u="sng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B99E1-B829-4551-B004-98DACDBE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t-EE" dirty="0"/>
              <a:t>1. sammud TMS-s</a:t>
            </a:r>
            <a:br>
              <a:rPr lang="et-EE" dirty="0"/>
            </a:br>
            <a:r>
              <a:rPr lang="et-E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000" dirty="0"/>
              <a:t>Kui Sul on õigus oma kollektiivi ise esindada ehk oled oma kollektiivi allkirjaõiguslik isik:</a:t>
            </a:r>
            <a:br>
              <a:rPr lang="et-EE" sz="2000" dirty="0"/>
            </a:br>
            <a:r>
              <a:rPr lang="et-EE" sz="2000" dirty="0"/>
              <a:t>1) logi sisse </a:t>
            </a:r>
            <a:r>
              <a:rPr lang="et-EE" sz="2000" dirty="0">
                <a:hlinkClick r:id="rId2"/>
              </a:rPr>
              <a:t>toetused.kul.ee</a:t>
            </a:r>
            <a:endParaRPr lang="et-EE" sz="2000" dirty="0"/>
          </a:p>
          <a:p>
            <a:pPr marL="0" indent="0">
              <a:buNone/>
            </a:pPr>
            <a:r>
              <a:rPr lang="et-EE" sz="2000" dirty="0"/>
              <a:t>2) vali menüüst → esindusõigused → lisa ettevõte → täida puuduvad andmed</a:t>
            </a:r>
            <a:br>
              <a:rPr lang="et-EE" sz="2000" dirty="0"/>
            </a:br>
            <a:r>
              <a:rPr lang="et-EE" sz="2000" dirty="0"/>
              <a:t>3) nupp „eraisik“ vaheta taotleva juriidilise isiku vastu</a:t>
            </a:r>
            <a:br>
              <a:rPr lang="et-EE" sz="2000" dirty="0"/>
            </a:br>
            <a:r>
              <a:rPr lang="et-EE" sz="2000" dirty="0"/>
              <a:t>4) vali → uus taotlus → vali avanevast menüüst taotlusvoor → Laulu- ja tantsupeo protsessis osalevate kollektiivide riiklik tegevustoetus → koosta taotlus</a:t>
            </a:r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r>
              <a:rPr lang="fi-FI" sz="2000" dirty="0" err="1"/>
              <a:t>Kui</a:t>
            </a:r>
            <a:r>
              <a:rPr lang="fi-FI" sz="2000" dirty="0"/>
              <a:t> </a:t>
            </a:r>
            <a:r>
              <a:rPr lang="et-EE" sz="2000" dirty="0"/>
              <a:t>Sa oled kollektiivi juriidilise isiku esindaja, aga ei soovi taotlust ise esitada</a:t>
            </a:r>
            <a:r>
              <a:rPr lang="fi-FI" sz="2000" dirty="0"/>
              <a:t>:</a:t>
            </a:r>
            <a:br>
              <a:rPr lang="et-EE" sz="2000" dirty="0"/>
            </a:br>
            <a:r>
              <a:rPr lang="et-EE" sz="2000" dirty="0"/>
              <a:t>1) logi sisse </a:t>
            </a:r>
            <a:r>
              <a:rPr lang="et-EE" sz="2000" dirty="0">
                <a:hlinkClick r:id="rId2"/>
              </a:rPr>
              <a:t>toetused.kul.ee</a:t>
            </a:r>
            <a:endParaRPr lang="et-EE" sz="2000" dirty="0"/>
          </a:p>
          <a:p>
            <a:pPr marL="0" indent="0">
              <a:buNone/>
            </a:pPr>
            <a:r>
              <a:rPr lang="et-EE" sz="2000" dirty="0"/>
              <a:t>2) vali menüüst → esindusõigused → lisa ettevõte → täida puuduvad andmed</a:t>
            </a:r>
            <a:br>
              <a:rPr lang="et-EE" sz="2000" dirty="0"/>
            </a:br>
            <a:r>
              <a:rPr lang="et-EE" sz="2000" dirty="0"/>
              <a:t>3) vali uuesti menüüst → esindusõigused → ava juriidiline isik → seo isik → vali roll „taotleja“→ anna vajalikud volitused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C04D-0331-4709-8C53-851AD37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/>
              <a:t>T</a:t>
            </a:r>
            <a:r>
              <a:rPr lang="fi-FI" b="1" dirty="0" err="1"/>
              <a:t>ema</a:t>
            </a:r>
            <a:r>
              <a:rPr lang="fi-FI" b="1" dirty="0"/>
              <a:t> kollektiivi </a:t>
            </a:r>
            <a:r>
              <a:rPr lang="fi-FI" b="1" dirty="0" err="1"/>
              <a:t>juhendaja</a:t>
            </a:r>
            <a:r>
              <a:rPr lang="fi-FI" b="1" dirty="0"/>
              <a:t> on </a:t>
            </a:r>
            <a:r>
              <a:rPr lang="fi-FI" b="1" dirty="0" err="1"/>
              <a:t>erialase</a:t>
            </a:r>
            <a:r>
              <a:rPr lang="fi-FI" b="1" dirty="0"/>
              <a:t> </a:t>
            </a:r>
            <a:r>
              <a:rPr lang="fi-FI" b="1" dirty="0" err="1"/>
              <a:t>ettevalmistusega</a:t>
            </a:r>
            <a:r>
              <a:rPr lang="fi-FI" b="1" dirty="0"/>
              <a:t> </a:t>
            </a:r>
            <a:r>
              <a:rPr lang="fi-FI" b="1" dirty="0" err="1"/>
              <a:t>või</a:t>
            </a:r>
            <a:r>
              <a:rPr lang="fi-FI" b="1" dirty="0"/>
              <a:t> </a:t>
            </a:r>
            <a:r>
              <a:rPr lang="fi-FI" b="1" dirty="0" err="1"/>
              <a:t>seda</a:t>
            </a:r>
            <a:r>
              <a:rPr lang="fi-FI" b="1" dirty="0"/>
              <a:t> </a:t>
            </a:r>
            <a:r>
              <a:rPr lang="fi-FI" b="1" dirty="0" err="1"/>
              <a:t>omandamas</a:t>
            </a:r>
            <a:r>
              <a:rPr lang="et-EE" b="1" dirty="0"/>
              <a:t>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Erialase ettevalmistuse tõendamiseks sobib </a:t>
            </a:r>
            <a:r>
              <a:rPr lang="et-EE" u="sng" dirty="0"/>
              <a:t>üks</a:t>
            </a:r>
            <a:r>
              <a:rPr lang="et-EE" dirty="0"/>
              <a:t> nimetatud dokumentidest:</a:t>
            </a:r>
          </a:p>
          <a:p>
            <a:pPr marL="0" indent="0">
              <a:buNone/>
            </a:pPr>
            <a:r>
              <a:rPr lang="et-EE" dirty="0"/>
              <a:t>vastava eriala (kõrg)kooli diplom</a:t>
            </a:r>
          </a:p>
          <a:p>
            <a:pPr marL="0" indent="0">
              <a:buNone/>
            </a:pPr>
            <a:r>
              <a:rPr lang="et-EE" dirty="0"/>
              <a:t>kutsetunnistus/pädevustunnistus </a:t>
            </a:r>
          </a:p>
          <a:p>
            <a:pPr marL="0" indent="0">
              <a:buNone/>
            </a:pPr>
            <a:r>
              <a:rPr lang="et-EE" dirty="0"/>
              <a:t>tõend erialasel täiendkoolitusel osalemise kohta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NB! Ei piisa märkest, lisada tuleb taotlusele dokument.</a:t>
            </a:r>
            <a:br>
              <a:rPr lang="et-EE" dirty="0"/>
            </a:br>
            <a:endParaRPr lang="et-EE" dirty="0"/>
          </a:p>
          <a:p>
            <a:pPr marL="0" indent="0">
              <a:buNone/>
            </a:pPr>
            <a:r>
              <a:rPr lang="et-EE" dirty="0"/>
              <a:t>Soovituslikult lisage palun kollektiivi kõigi juhendajate haridust tõendav dokument. Miinimumnõue on, et lisatud oleks dokument ühe juhi kohta.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8C361-3267-4021-B09F-497C707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/>
              <a:t>Koori-, orkestri-, rahvatantsu- ja rahvamuusikakollektiiv on osalenud </a:t>
            </a:r>
            <a:r>
              <a:rPr lang="et-EE" b="1" u="sng" dirty="0"/>
              <a:t>taotlusvoorule eelnenud viimasel </a:t>
            </a:r>
            <a:r>
              <a:rPr lang="et-EE" b="1" dirty="0" err="1"/>
              <a:t>üldlaulu</a:t>
            </a:r>
            <a:r>
              <a:rPr lang="et-EE" b="1" dirty="0"/>
              <a:t>- ja tantsupeol ja/või eelproovides või noorte laulu- ja tantsupeol ja/või eelproovides või rahvamuusikapeol ja/või eelproovides ning on täitnud kõik peo ettevalmistusprotsessiga seotud nõuded </a:t>
            </a:r>
            <a:r>
              <a:rPr lang="et-EE" b="1" dirty="0">
                <a:solidFill>
                  <a:schemeClr val="bg1">
                    <a:lumMod val="75000"/>
                  </a:schemeClr>
                </a:solidFill>
              </a:rPr>
              <a:t>või registreerunud järgmisele </a:t>
            </a:r>
            <a:r>
              <a:rPr lang="et-EE" b="1" dirty="0" err="1">
                <a:solidFill>
                  <a:schemeClr val="bg1">
                    <a:lumMod val="75000"/>
                  </a:schemeClr>
                </a:solidFill>
              </a:rPr>
              <a:t>üldlaulu</a:t>
            </a:r>
            <a:r>
              <a:rPr lang="et-EE" b="1" dirty="0">
                <a:solidFill>
                  <a:schemeClr val="bg1">
                    <a:lumMod val="75000"/>
                  </a:schemeClr>
                </a:solidFill>
              </a:rPr>
              <a:t>- ja tantsupeole või noorte laulu- ja tantsupeole või rahvamuusikapeole, osaleb eelproovides ja täidab peo ettevalmistusprotsessiga seotud nõuded. Võimlemiskollektiiv on registreerunud taotlusvoorule järgnevale tantsupeole, osaleb eelproovides ja täidab peo ettevalmistusprotsessiga seotud nõuded.</a:t>
            </a:r>
          </a:p>
          <a:p>
            <a:pPr marL="0" indent="0">
              <a:buNone/>
            </a:pPr>
            <a:endParaRPr lang="et-EE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Ehk vähim nõue on, et kollektiiv on osalenud 2017. aasta noortepeo või </a:t>
            </a:r>
          </a:p>
          <a:p>
            <a:pPr marL="0" indent="0">
              <a:buNone/>
            </a:pPr>
            <a:r>
              <a:rPr lang="et-EE" dirty="0"/>
              <a:t>2019. aasta üldpeo tema liigile ettenähtud eelproovis või eelproovides.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36ED-8A04-4D42-B443-541FA61D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>
                <a:solidFill>
                  <a:schemeClr val="bg1">
                    <a:lumMod val="85000"/>
                  </a:schemeClr>
                </a:solidFill>
              </a:rPr>
              <a:t>Koori-, orkestri-, rahvatantsu- ja rahvamuusikakollektiiv on osalenud taotlusvoorule eelnenud viimasel üldlaulu- ja tantsupeol ja/või eelproovides või noorte laulu- ja tantsupeol ja/või eelproovides või rahvamuusikapeol ja/või eelproovides ning on täitnud kõik peo ettevalmistusprotsessiga seotud nõuded </a:t>
            </a:r>
            <a:r>
              <a:rPr lang="et-EE" b="1" u="sng" dirty="0"/>
              <a:t>või </a:t>
            </a:r>
            <a:r>
              <a:rPr lang="et-EE" b="1" dirty="0"/>
              <a:t>registreerunud järgmisele üldlaulu- ja tantsupeole või noorte laulu- ja tantsupeole või rahvamuusikapeole, osaleb eelproovides ja täidab peo ettevalmistusprotsessiga seotud nõuded</a:t>
            </a:r>
            <a:r>
              <a:rPr lang="et-EE" b="1" dirty="0">
                <a:solidFill>
                  <a:schemeClr val="bg1">
                    <a:lumMod val="85000"/>
                  </a:schemeClr>
                </a:solidFill>
              </a:rPr>
              <a:t>. Võimlemiskollektiiv on registreerunud taotlusvoorule järgnevale tantsupeole, osaleb eelproovides ja täidab peo ettevalmistusprotsessiga seotud nõuded.</a:t>
            </a:r>
          </a:p>
          <a:p>
            <a:pPr marL="0" indent="0">
              <a:buNone/>
            </a:pPr>
            <a:br>
              <a:rPr lang="et-EE" sz="3600" dirty="0"/>
            </a:br>
            <a:r>
              <a:rPr lang="et-EE" sz="3600" dirty="0"/>
              <a:t>Ehk toetust saavad taotleda ka „peo tulemise tuules“ sündinud uued kollektiivid. Seekord siis noorte kollektiivid, kes registreerivad end 2023. aasta noorte peole.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5283C-13C2-47C1-9A4B-22DABB8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b="1" dirty="0">
                <a:solidFill>
                  <a:schemeClr val="bg1">
                    <a:lumMod val="85000"/>
                  </a:schemeClr>
                </a:solidFill>
              </a:rPr>
              <a:t>Koori-, orkestri-, rahvatantsu- ja rahvamuusikakollektiiv on osalenud taotlusvoorule eelnenud viimasel üldlaulu- ja tantsupeol ja/või eelproovides või noorte laulu- ja tantsupeol ja/või eelproovides või rahvamuusikapeol ja/või eelproovides ning on täitnud kõik peo ettevalmistusprotsessiga seotud nõuded või</a:t>
            </a:r>
            <a:r>
              <a:rPr lang="et-EE" sz="1800" b="1" u="sng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t-EE" sz="1800" b="1" dirty="0">
                <a:solidFill>
                  <a:schemeClr val="bg1">
                    <a:lumMod val="85000"/>
                  </a:schemeClr>
                </a:solidFill>
              </a:rPr>
              <a:t>registreerunud järgmisele üldlaulu- ja tantsupeole või noorte laulu- ja tantsupeole või rahvamuusikapeole, osaleb eelproovides ja täidab peo ettevalmistusprotsessiga seotud nõuded. </a:t>
            </a:r>
            <a:r>
              <a:rPr lang="et-EE" sz="1800" b="1" dirty="0"/>
              <a:t>Võimlemiskollektiiv on registreerunud taotlusvoorule järgnevale tantsupeole, osaleb eelproovides ja täidab peo ettevalmistusprotsessiga seotud nõuded. </a:t>
            </a:r>
            <a:br>
              <a:rPr lang="et-EE" sz="1800" b="1" dirty="0"/>
            </a:br>
            <a:endParaRPr lang="et-EE" sz="1800" dirty="0"/>
          </a:p>
          <a:p>
            <a:pPr marL="0" indent="0">
              <a:buNone/>
            </a:pPr>
            <a:r>
              <a:rPr lang="et-EE" sz="1800" dirty="0"/>
              <a:t>Taotlusvoor avatakse võimlemiskollektiividele üks kord konkreetse peo ettevalmistusprotsessi jooksul. </a:t>
            </a:r>
          </a:p>
          <a:p>
            <a:pPr marL="0" indent="0">
              <a:buNone/>
            </a:pPr>
            <a:r>
              <a:rPr lang="et-EE" sz="1800" dirty="0"/>
              <a:t>Neile on abikõlbulikud vaid konkreetse peoga seotud kulud (vt slaid 18).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Toetust saavad taotleda konkreetsele peole registreerunud võimlemiskollektiivid, ehk siis sel korral noorte kollektiivid, kes on registreerunud 2023. aasta noorte peole.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FFEF2-9172-41CF-BCC8-4551E6C5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2038</Words>
  <Application>Microsoft Office PowerPoint</Application>
  <PresentationFormat>On-screen Show (4:3)</PresentationFormat>
  <Paragraphs>211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LTP kollektiivide tegevustoetus</vt:lpstr>
      <vt:lpstr>Uus alus</vt:lpstr>
      <vt:lpstr>Uus keskkond</vt:lpstr>
      <vt:lpstr>Nõuded taotlejale</vt:lpstr>
      <vt:lpstr>1. sammud TMS-s  </vt:lpstr>
      <vt:lpstr>Nõuded taotlejale</vt:lpstr>
      <vt:lpstr>Nõuded taotlejale</vt:lpstr>
      <vt:lpstr>Nõuded taotlejale</vt:lpstr>
      <vt:lpstr>Nõuded taotlejale</vt:lpstr>
      <vt:lpstr>Nõuded taotlejale</vt:lpstr>
      <vt:lpstr>Taotlus peab muuhulgas sisaldama järgmisi andmeid ja dokumente: </vt:lpstr>
      <vt:lpstr>PowerPoint Presentation</vt:lpstr>
      <vt:lpstr>Taotlus peab muuhulgas sisaldama järgmisi andmeid ja dokumente: </vt:lpstr>
      <vt:lpstr>Nõuded taotlejale</vt:lpstr>
      <vt:lpstr>Kulude abikõlblikkus </vt:lpstr>
      <vt:lpstr>Abikõlblik kulu on </vt:lpstr>
      <vt:lpstr>Abikõlblik kulu on </vt:lpstr>
      <vt:lpstr>Abikõlblik kulu on </vt:lpstr>
      <vt:lpstr>Abikõlblik kulu on </vt:lpstr>
      <vt:lpstr>Mitteabikõlblik kulu on</vt:lpstr>
      <vt:lpstr>Mitteabikõlblik kulu on</vt:lpstr>
      <vt:lpstr>Aruanne peab sisaldama </vt:lpstr>
      <vt:lpstr>Kuupäevad</vt:lpstr>
      <vt:lpstr>Täiendav info ja abi</vt:lpstr>
      <vt:lpstr>Toetusprogrammi info laulupidu.ee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Kerstin</dc:creator>
  <cp:lastModifiedBy>Ave Sopp</cp:lastModifiedBy>
  <cp:revision>22</cp:revision>
  <dcterms:created xsi:type="dcterms:W3CDTF">2013-10-17T14:12:45Z</dcterms:created>
  <dcterms:modified xsi:type="dcterms:W3CDTF">2022-05-02T13:01:08Z</dcterms:modified>
</cp:coreProperties>
</file>